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2" r:id="rId2"/>
    <p:sldId id="284" r:id="rId3"/>
    <p:sldId id="281" r:id="rId4"/>
    <p:sldId id="271" r:id="rId5"/>
    <p:sldId id="261" r:id="rId6"/>
    <p:sldId id="262" r:id="rId7"/>
    <p:sldId id="265" r:id="rId8"/>
    <p:sldId id="275" r:id="rId9"/>
    <p:sldId id="272" r:id="rId10"/>
    <p:sldId id="274" r:id="rId11"/>
    <p:sldId id="273" r:id="rId12"/>
    <p:sldId id="276" r:id="rId13"/>
    <p:sldId id="283" r:id="rId14"/>
  </p:sldIdLst>
  <p:sldSz cx="9144000" cy="6858000" type="screen4x3"/>
  <p:notesSz cx="6858000" cy="9144000"/>
  <p:embeddedFontLst>
    <p:embeddedFont>
      <p:font typeface="NikoshBAN" pitchFamily="2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Aharoni" pitchFamily="2" charset="-79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1B0E-1575-4D8B-B224-8F27F2388F2B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D8F94-EE98-4649-92A1-39D17ACB8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804"/>
            <a:ext cx="9144000" cy="5697196"/>
          </a:xfrm>
          <a:prstGeom prst="rect">
            <a:avLst/>
          </a:prstGeom>
        </p:spPr>
      </p:pic>
      <p:pic>
        <p:nvPicPr>
          <p:cNvPr id="5122" name="Picture 2" descr="C:\Users\Public\Pictures\Sample Pictures\sweet flow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927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593063" y="4196430"/>
            <a:ext cx="7924800" cy="264687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00600" y="3962400"/>
            <a:ext cx="2743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 rot="16200000">
            <a:off x="285749" y="1599532"/>
            <a:ext cx="6553200" cy="3429000"/>
          </a:xfrm>
          <a:prstGeom prst="flowChartMagneticDrum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>
            <a:off x="3562349" y="1274064"/>
            <a:ext cx="0" cy="531656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81400" y="1295400"/>
            <a:ext cx="171450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2539483" y="3491241"/>
            <a:ext cx="1714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bn-BD" sz="2800" dirty="0" smtClean="0"/>
              <a:t> সে মি</a:t>
            </a:r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1" y="838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r>
              <a:rPr lang="bn-BD" sz="2800" dirty="0" smtClean="0"/>
              <a:t> সে মি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5239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</a:t>
            </a:r>
            <a:endParaRPr lang="en-US" dirty="0"/>
          </a:p>
        </p:txBody>
      </p:sp>
      <p:pic>
        <p:nvPicPr>
          <p:cNvPr id="1026" name="Picture 2" descr="http://www.ancient-symbols.com/images/math-symbols/original/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914400" cy="969264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40613" y="3295714"/>
                <a:ext cx="862774" cy="27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l-GR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613" y="3295714"/>
                <a:ext cx="862774" cy="274320"/>
              </a:xfrm>
              <a:prstGeom prst="rect">
                <a:avLst/>
              </a:prstGeom>
              <a:blipFill rotWithShape="1">
                <a:blip r:embed="rId3"/>
                <a:stretch>
                  <a:fillRect r="-1056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48301" y="2209800"/>
                <a:ext cx="3086099" cy="59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latin typeface="Cambria Math"/>
                        </a:rPr>
                        <m:t>আয়তন</m:t>
                      </m:r>
                      <m:r>
                        <a:rPr lang="bn-BD" sz="3200" b="0" i="1" smtClean="0">
                          <a:latin typeface="Cambria Math"/>
                        </a:rPr>
                        <m:t> =</m:t>
                      </m:r>
                      <m:r>
                        <a:rPr lang="el-GR" sz="320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1" y="2209800"/>
                <a:ext cx="3086099" cy="595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0" y="45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=3.1416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543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3276600" y="1676400"/>
            <a:ext cx="2590800" cy="3124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2438400"/>
            <a:ext cx="0" cy="227916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2362200"/>
            <a:ext cx="1295400" cy="381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953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4800" dirty="0" smtClean="0"/>
              <a:t>বক্রপৃষ্টের ক্ষেত্র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ফল নির্ণয় কর।</a:t>
            </a:r>
            <a:endParaRPr lang="bn-BD" sz="4800" dirty="0"/>
          </a:p>
          <a:p>
            <a:pPr marL="857250" indent="-857250"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আয়তন নির্ণয় কর।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6724" y="1828800"/>
            <a:ext cx="181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 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937420" y="3006179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12</a:t>
            </a:r>
            <a:r>
              <a:rPr lang="bn-BD" sz="4400" dirty="0" smtClean="0"/>
              <a:t>সেমি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2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"/>
            <a:ext cx="50292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উত্তর বলি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99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4800" dirty="0" smtClean="0"/>
              <a:t>বেলন কাকে বলে ?</a:t>
            </a:r>
          </a:p>
          <a:p>
            <a:pPr marL="285750" indent="-285750">
              <a:buFont typeface="Wingdings" pitchFamily="2" charset="2"/>
              <a:buChar char="ü"/>
            </a:pPr>
            <a:endParaRPr lang="bn-BD" sz="48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bn-BD" sz="4000" dirty="0" smtClean="0"/>
              <a:t>পৃষ্টতলের ক্ষেত্রফল নির্ণয়ের সূত্র বল।</a:t>
            </a:r>
            <a:endParaRPr lang="bn-BD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733800"/>
            <a:ext cx="2133600" cy="183326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4724400"/>
            <a:ext cx="10668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63298" y="465207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r=10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638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চিত্রটির ক্ষেত্রফল কত?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ublic\Pictures\Sample Pictures\canadian_rocki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67142"/>
            <a:ext cx="4572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-228600" y="4724400"/>
            <a:ext cx="5486400" cy="175432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</a:p>
          <a:p>
            <a:pPr algn="ctr"/>
            <a:r>
              <a:rPr lang="en-US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EVERYONE</a:t>
            </a:r>
            <a:r>
              <a:rPr lang="bn-BD" sz="54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5650" b="6104"/>
          <a:stretch/>
        </p:blipFill>
        <p:spPr>
          <a:xfrm>
            <a:off x="24009" y="48016"/>
            <a:ext cx="6148192" cy="41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4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7203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699" y="698762"/>
            <a:ext cx="6447501" cy="1320800"/>
          </a:xfrm>
          <a:solidFill>
            <a:srgbClr val="FFC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2286000"/>
            <a:ext cx="6400800" cy="3962400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নবম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সাধারণ গণিত</a:t>
            </a: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অধ্যায়:ষষ্ঠদশ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4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8334" y="54114"/>
            <a:ext cx="12494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0394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076"/>
            <a:ext cx="3886200" cy="32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3116"/>
            <a:ext cx="4630444" cy="255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352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352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পাইপ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222781"/>
            <a:ext cx="81534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বেলনের ক্ষেত্রফল ও আয়তন নির্ণয়</a:t>
            </a: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অনুশীলনীঃ ১৬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.4</a:t>
            </a:r>
            <a:endParaRPr lang="bn-BD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05000"/>
            <a:ext cx="8610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শিক্ষার্থীরা---------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বেলনের ক্ষেত্রফল ও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আয়তন  নির্ণয়ের সূত্র বলতে পারবে।</a:t>
            </a:r>
          </a:p>
          <a:p>
            <a:pPr marL="742950" indent="-742950">
              <a:buFont typeface="+mj-lt"/>
              <a:buAutoNum type="arabicPeriod"/>
            </a:pP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বেলনের ক্ষেত্রফল ও আয়তন  নির্ণয়  করতে পারবে।</a:t>
            </a:r>
          </a:p>
          <a:p>
            <a:pPr marL="742950" indent="-742950">
              <a:buFont typeface="+mj-lt"/>
              <a:buAutoNum type="arabicPeriod"/>
            </a:pPr>
            <a:endParaRPr lang="bn-BD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ক্ষেত্রফল ও আয়তন  সংক্রান্ত সমস্যা সমাধান করতে 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28600"/>
            <a:ext cx="51054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3810000"/>
            <a:ext cx="2971800" cy="11811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28600" y="1295400"/>
            <a:ext cx="2971800" cy="36957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14500" y="1884947"/>
            <a:ext cx="0" cy="2133600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14500" y="1828800"/>
            <a:ext cx="14859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895600" y="3200400"/>
            <a:ext cx="1524000" cy="19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667000" y="1066800"/>
            <a:ext cx="1685925" cy="5334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7" idx="2"/>
          </p:cNvCxnSpPr>
          <p:nvPr/>
        </p:nvCxnSpPr>
        <p:spPr>
          <a:xfrm>
            <a:off x="2743200" y="4770521"/>
            <a:ext cx="1447800" cy="715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19600" y="76200"/>
            <a:ext cx="1981200" cy="1752600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91000" y="4572000"/>
            <a:ext cx="2133600" cy="1828800"/>
          </a:xfrm>
          <a:prstGeom prst="ellipse">
            <a:avLst/>
          </a:prstGeom>
          <a:ln w="190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irect Access Storage 22"/>
          <p:cNvSpPr/>
          <p:nvPr/>
        </p:nvSpPr>
        <p:spPr>
          <a:xfrm>
            <a:off x="4419600" y="2438400"/>
            <a:ext cx="1895476" cy="1524000"/>
          </a:xfrm>
          <a:prstGeom prst="flowChartMagneticDru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703597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itchFamily="2" charset="-79"/>
                <a:cs typeface="Aharoni" pitchFamily="2" charset="-79"/>
              </a:rPr>
              <a:t>h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0" y="933271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4600" y="2667000"/>
                <a:ext cx="2783305" cy="110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dirty="0" smtClean="0">
                          <a:latin typeface="Cambria Math"/>
                        </a:rPr>
                        <m:t>বক্রপৃষ্টের</m:t>
                      </m:r>
                      <m:r>
                        <a:rPr lang="bn-BD" sz="2800" b="0" i="1" dirty="0" smtClean="0">
                          <a:latin typeface="Cambria Math"/>
                        </a:rPr>
                        <m:t> </m:t>
                      </m:r>
                      <m:r>
                        <a:rPr lang="bn-BD" sz="2800" b="0" i="1" dirty="0" smtClean="0">
                          <a:latin typeface="Cambria Math"/>
                        </a:rPr>
                        <m:t>ক্ষেত্রফল</m:t>
                      </m:r>
                      <m:r>
                        <a:rPr lang="en-US" sz="280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latin typeface="Cambria Math"/>
                        </a:rPr>
                        <m:t>2</m:t>
                      </m:r>
                      <m:r>
                        <a:rPr lang="el-GR" sz="2800" i="1" dirty="0">
                          <a:latin typeface="Cambria Math"/>
                        </a:rPr>
                        <m:t>𝜋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𝑟</m:t>
                      </m:r>
                      <m:r>
                        <a:rPr lang="en-US" sz="2800" b="0" i="1" dirty="0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667000"/>
                <a:ext cx="2783305" cy="1108509"/>
              </a:xfrm>
              <a:prstGeom prst="rect">
                <a:avLst/>
              </a:prstGeom>
              <a:blipFill rotWithShape="1">
                <a:blip r:embed="rId2"/>
                <a:stretch>
                  <a:fillRect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609600"/>
                <a:ext cx="2590800" cy="1070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dirty="0" smtClean="0">
                          <a:latin typeface="Cambria Math"/>
                        </a:rPr>
                        <m:t>ভূমির</m:t>
                      </m:r>
                      <m:r>
                        <a:rPr lang="bn-BD" sz="2400" b="0" i="1" dirty="0" smtClean="0">
                          <a:latin typeface="Cambria Math"/>
                        </a:rPr>
                        <m:t> </m:t>
                      </m:r>
                      <m:r>
                        <a:rPr lang="bn-BD" sz="2400" b="0" i="1" dirty="0" smtClean="0">
                          <a:latin typeface="Cambria Math"/>
                        </a:rPr>
                        <m:t>ক্ষেত্রফল</m:t>
                      </m:r>
                    </m:oMath>
                  </m:oMathPara>
                </a14:m>
                <a:endParaRPr lang="bn-BD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=</m:t>
                      </m:r>
                      <m:r>
                        <a:rPr lang="el-GR" sz="3200" i="1" dirty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09600"/>
                <a:ext cx="2590800" cy="1070165"/>
              </a:xfrm>
              <a:prstGeom prst="rect">
                <a:avLst/>
              </a:prstGeom>
              <a:blipFill rotWithShape="1">
                <a:blip r:embed="rId3"/>
                <a:stretch>
                  <a:fillRect l="-3765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24600" y="5410200"/>
                <a:ext cx="2590800" cy="1070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dirty="0" smtClean="0">
                          <a:latin typeface="Cambria Math"/>
                        </a:rPr>
                        <m:t>ভূমির</m:t>
                      </m:r>
                      <m:r>
                        <a:rPr lang="bn-BD" sz="2400" b="0" i="1" dirty="0" smtClean="0">
                          <a:latin typeface="Cambria Math"/>
                        </a:rPr>
                        <m:t> </m:t>
                      </m:r>
                      <m:r>
                        <a:rPr lang="bn-BD" sz="2400" b="0" i="1" dirty="0" smtClean="0">
                          <a:latin typeface="Cambria Math"/>
                        </a:rPr>
                        <m:t>ক্ষেত্রফল</m:t>
                      </m:r>
                    </m:oMath>
                  </m:oMathPara>
                </a14:m>
                <a:endParaRPr lang="bn-BD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=</m:t>
                      </m:r>
                      <m:r>
                        <a:rPr lang="el-GR" sz="3200" i="1" dirty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32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2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10200"/>
                <a:ext cx="2590800" cy="1070165"/>
              </a:xfrm>
              <a:prstGeom prst="rect">
                <a:avLst/>
              </a:prstGeom>
              <a:blipFill rotWithShape="1">
                <a:blip r:embed="rId4"/>
                <a:stretch>
                  <a:fillRect l="-376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3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988397"/>
                <a:ext cx="9144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v"/>
                </a:pP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ভূমির ক্ষেত্রফল = </a:t>
                </a:r>
                <a14:m>
                  <m:oMath xmlns:m="http://schemas.openxmlformats.org/officeDocument/2006/math">
                    <m:r>
                      <a:rPr lang="el-GR" sz="3600" i="1" smtClean="0">
                        <a:latin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742950" indent="-742950">
                  <a:buFont typeface="Wingdings" pitchFamily="2" charset="2"/>
                  <a:buChar char="v"/>
                </a:pPr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Font typeface="Wingdings" pitchFamily="2" charset="2"/>
                  <a:buChar char="v"/>
                </a:pP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বক্রপৃষ্টের  ক্ষেত্রফল =ভূমিরপরিধি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উচ্চতা                      =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  <a:cs typeface="NikoshBAN" pitchFamily="2" charset="0"/>
                      </a:rPr>
                      <m:t>𝜋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rh</a:t>
                </a:r>
              </a:p>
              <a:p>
                <a:endParaRPr lang="en-US" sz="3600" dirty="0" smtClean="0">
                  <a:cs typeface="NikoshBAN" pitchFamily="2" charset="0"/>
                </a:endParaRPr>
              </a:p>
              <a:p>
                <a:pPr marL="742950" indent="-742950">
                  <a:buFont typeface="Wingdings" pitchFamily="2" charset="2"/>
                  <a:buChar char="v"/>
                </a:pPr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457200" indent="-457200">
                  <a:buFont typeface="Wingdings" pitchFamily="2" charset="2"/>
                  <a:buChar char="v"/>
                </a:pP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সমগ্রতলের ক্ষেত্রফল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+ 2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cs typeface="NikoshBAN" pitchFamily="2" charset="0"/>
                      </a:rPr>
                      <m:t>𝜋</m:t>
                    </m:r>
                  </m:oMath>
                </a14:m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rh</a:t>
                </a:r>
                <a:r>
                  <a:rPr lang="en-US" sz="2800" dirty="0"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           =</a:t>
                </a: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  <a:cs typeface="NikoshBAN" pitchFamily="2" charset="0"/>
                      </a:rPr>
                      <m:t>𝜋</m:t>
                    </m:r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r(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r+h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Font typeface="Wingdings" pitchFamily="2" charset="2"/>
                  <a:buChar char="v"/>
                </a:pP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আয়তন =</a:t>
                </a:r>
                <a:r>
                  <a:rPr lang="bn-BD" sz="3600" dirty="0" smtClean="0">
                    <a:cs typeface="NikoshBAN" pitchFamily="2" charset="0"/>
                  </a:rPr>
                  <a:t>ভমির ক্ষেত্রফল</a:t>
                </a:r>
                <a:r>
                  <a:rPr lang="en-US" sz="3600" dirty="0" smtClean="0">
                    <a:cs typeface="NikoshBAN" pitchFamily="2" charset="0"/>
                  </a:rPr>
                  <a:t>×</a:t>
                </a:r>
                <a:r>
                  <a:rPr lang="bn-BD" sz="3600" dirty="0" smtClean="0">
                    <a:cs typeface="NikoshBAN" pitchFamily="2" charset="0"/>
                  </a:rPr>
                  <a:t>উচ্চতা =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8397"/>
                <a:ext cx="9144000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1733" t="-1561" r="-600" b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800600" y="609600"/>
            <a:ext cx="1597617" cy="1219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gnetic Disk 3"/>
          <p:cNvSpPr/>
          <p:nvPr/>
        </p:nvSpPr>
        <p:spPr>
          <a:xfrm>
            <a:off x="7086600" y="2171700"/>
            <a:ext cx="1219200" cy="1600200"/>
          </a:xfrm>
          <a:prstGeom prst="flowChartMagneticDisk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720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</a:p>
          <a:p>
            <a:pPr marL="914400" indent="-914400">
              <a:buFont typeface="Wingdings" pitchFamily="2" charset="2"/>
              <a:buChar char="v"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সমবৃত্তভূমিক বেলনের উচ্চতা 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সেন্টিমিটার এবংভূমির ব্যাসার্ধ ৭ সেন্টিমিটার হলে,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Wingdings" pitchFamily="2" charset="2"/>
              <a:buChar char="ü"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আয়তন ও 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Wingdings" pitchFamily="2" charset="2"/>
              <a:buChar char="ü"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সম্পূর্ণ পৃষ্টের ক্ষেত্রফল নির্ণয় কর।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244</Words>
  <Application>Microsoft Office PowerPoint</Application>
  <PresentationFormat>On-screen Show (4:3)</PresentationFormat>
  <Paragraphs>62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NikoshBAN</vt:lpstr>
      <vt:lpstr>Calibri</vt:lpstr>
      <vt:lpstr>Vrinda</vt:lpstr>
      <vt:lpstr>Wingdings</vt:lpstr>
      <vt:lpstr>Cambria Math</vt:lpstr>
      <vt:lpstr>Aharoni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131</cp:revision>
  <dcterms:created xsi:type="dcterms:W3CDTF">2006-08-16T00:00:00Z</dcterms:created>
  <dcterms:modified xsi:type="dcterms:W3CDTF">2016-12-24T14:21:36Z</dcterms:modified>
</cp:coreProperties>
</file>